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72" r:id="rId5"/>
    <p:sldId id="267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FCFAF6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93" autoAdjust="0"/>
    <p:restoredTop sz="94690" autoAdjust="0"/>
  </p:normalViewPr>
  <p:slideViewPr>
    <p:cSldViewPr>
      <p:cViewPr varScale="1">
        <p:scale>
          <a:sx n="83" d="100"/>
          <a:sy n="83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heme" Target="theme/theme1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viewProps" Target="viewProp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presProps" Target="presProps.xml" Id="rId11" /><Relationship Type="http://schemas.openxmlformats.org/officeDocument/2006/relationships/slide" Target="slides/slide4.xml" Id="rId5" /><Relationship Type="http://schemas.openxmlformats.org/officeDocument/2006/relationships/handoutMaster" Target="handoutMasters/handoutMaster1.xml" Id="rId10" /><Relationship Type="http://schemas.openxmlformats.org/officeDocument/2006/relationships/slide" Target="slides/slide3.xml" Id="rId4" /><Relationship Type="http://schemas.openxmlformats.org/officeDocument/2006/relationships/notesMaster" Target="notesMasters/notesMaster1.xml" Id="rId9" /><Relationship Type="http://schemas.openxmlformats.org/officeDocument/2006/relationships/tableStyles" Target="tableStyles.xml" Id="rId14" /><Relationship Type="http://schemas.openxmlformats.org/officeDocument/2006/relationships/customXml" Target="/customXML/item.xml" Id="R94f52835ccdd4097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7728170E-231D-4D94-9387-6B0F356BE0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0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BB869C78-9460-46AF-9E98-D712145211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0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A11BEA56-DB97-407E-A62D-338C000FB285}" type="slidenum">
              <a:rPr lang="en-US"/>
              <a:pPr/>
              <a:t>1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D4BF8B7F-B638-4AF4-9D6E-4EE638E2402C}" type="slidenum">
              <a:rPr lang="en-US"/>
              <a:pPr/>
              <a:t>2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B93C6C78-6082-41FA-87E0-2B24983C2FDD}" type="slidenum">
              <a:rPr lang="en-US"/>
              <a:pPr/>
              <a:t>3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9CDFC8EF-46D1-40C9-ACB7-849425E8F0CA}" type="slidenum">
              <a:rPr lang="en-US"/>
              <a:pPr/>
              <a:t>4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E07F4CE-476C-4BC7-B9D5-6EC851C35E05}" type="datetime1">
              <a:rPr lang="en-US" smtClean="0"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 Name, Class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Student Name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FC31C6C1-7411-4C26-A998-291964368D3B}" type="slidenum">
              <a:rPr lang="en-US"/>
              <a:pPr/>
              <a:t>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CC351CD3-3E9A-45A2-88FC-09B0B8DE9B45}" type="slidenum">
              <a:rPr lang="en-US"/>
              <a:pPr/>
              <a:t>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30280055-F4E2-4CAA-9F11-4869E5781463}" type="slidenum">
              <a:rPr lang="en-US"/>
              <a:pPr/>
              <a:t>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04E-E4CE-4EA6-8BEC-4E716ECDC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F4853-82DA-4BD1-B7DF-8DBF7C8BBE5E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80C1-E039-4781-8662-C4BF3AE3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stfD5pvBqwtRw5LrBA5veIQey5XiiOQzFNirpCgTFPk=-~Vs3WyyQ++kL88wUPsFs0/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A8vWUYgeaW9cGjZtMnkDZ+yD0arfW4TcSWj4AGvIHyQ=-~XLtbHrvljSrMCCOUzMsUSw==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Entertainment Lair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A Franchise </a:t>
            </a:r>
            <a:r>
              <a:rPr lang="en-US" sz="2500" dirty="0" smtClean="0"/>
              <a:t>of </a:t>
            </a:r>
            <a:r>
              <a:rPr lang="en-US" sz="2500" dirty="0"/>
              <a:t>t</a:t>
            </a:r>
            <a:r>
              <a:rPr lang="en-US" sz="2500" dirty="0" smtClean="0"/>
              <a:t>he </a:t>
            </a:r>
            <a:r>
              <a:rPr lang="en-US" sz="2500" dirty="0"/>
              <a:t>Future</a:t>
            </a:r>
            <a:endParaRPr lang="en-US" dirty="0"/>
          </a:p>
        </p:txBody>
      </p:sp>
      <p:sp>
        <p:nvSpPr>
          <p:cNvPr id="2051" name="Rectangle 3" descr="xg5OdvsKl4U3YDnZXSQ60RUBNgOUEjs3sYa+cRhbPpc=-~x2LFFpbN15YRiwKOzM7nHg==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4000" lnSpcReduction="20000"/>
          </a:bodyPr>
          <a:lstStyle/>
          <a:p>
            <a:r>
              <a:rPr lang="en-US" dirty="0" smtClean="0"/>
              <a:t>Julia </a:t>
            </a:r>
            <a:r>
              <a:rPr lang="en-US" dirty="0" err="1" smtClean="0"/>
              <a:t>Pinon</a:t>
            </a:r>
            <a:endParaRPr lang="en-US" dirty="0"/>
          </a:p>
          <a:p>
            <a:r>
              <a:rPr lang="en-US" dirty="0" smtClean="0"/>
              <a:t>Lee McLaughlin</a:t>
            </a:r>
          </a:p>
          <a:p>
            <a:r>
              <a:rPr lang="en-US" dirty="0" smtClean="0"/>
              <a:t>Victor Scott</a:t>
            </a:r>
          </a:p>
          <a:p>
            <a:r>
              <a:rPr lang="en-US" dirty="0" smtClean="0"/>
              <a:t>Derek </a:t>
            </a:r>
            <a:r>
              <a:rPr lang="en-US" dirty="0" err="1" smtClean="0"/>
              <a:t>Waddoups</a:t>
            </a:r>
            <a:endParaRPr lang="en-US" dirty="0"/>
          </a:p>
        </p:txBody>
      </p:sp>
      <p:pic>
        <p:nvPicPr>
          <p:cNvPr id="1026" name="Picture 2" descr="bYr+jZBzmt5z1Q0itzKE/M8FgwVh2hYXKfUf20pfbtE=-~0qcbpiYOxVrC7+3OOpE81Q=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52" y="22860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61/mmWA77HxpO9lupwQNcS0NpRmb7cP4sIdQFH28aFU=-~LTOz07lANukfgFSmVlx/h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 descr="HXK0dc/O2GlDR0fFMsLFyBVVsNt6tIyftjJPV+E0bhU=-~IgpB/RICwONrQ7cQqFwmOQ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/>
              <a:t>A Natural Franchise</a:t>
            </a:r>
            <a:endParaRPr lang="en-US"/>
          </a:p>
        </p:txBody>
      </p:sp>
      <p:sp>
        <p:nvSpPr>
          <p:cNvPr id="4" name="Rectangle 3" descr="1SmxBKvnqDTnfpoqAXq3rZUBA8Ee1bK/zXbgarb4aGA=-~aRw6yYsKFSIaW/ycI2kBzg=="/>
          <p:cNvSpPr txBox="1">
            <a:spLocks noChangeArrowheads="1"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Gaming has never been more popular than it is today.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Dedicated gamers want to utilize proven marketing and design concepts.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Franchises would be individually owned and operated.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CO79VNtlC12XsWRCr3OwYMNuycnl9iGITZZ8OM8xB3E=-~PCp1YXzh8gNUG/2ArSPDi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 descr="PFzjrR4wKeQsPu93mGsEVjLtT5vaiBCwz7uI1SsXahQ=-~AvmwZLlQAlFAyAqoHfxc6g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 dirty="0" smtClean="0"/>
              <a:t>Year-to-Year </a:t>
            </a:r>
            <a:r>
              <a:rPr lang="en-US" sz="3600" dirty="0"/>
              <a:t>Comparison</a:t>
            </a:r>
            <a:endParaRPr lang="en-US" dirty="0"/>
          </a:p>
        </p:txBody>
      </p:sp>
      <p:sp>
        <p:nvSpPr>
          <p:cNvPr id="7" name="TextBox 6" descr="lRt9RPFYEE73Hg0wigYbMjkBoYtUZheytu/Jhp3DnOs=-~ts2upKkOXmf5T4BeddvMTg=="/>
          <p:cNvSpPr txBox="1">
            <a:spLocks noChangeArrowheads="1"/>
          </p:cNvSpPr>
          <p:nvPr/>
        </p:nvSpPr>
        <p:spPr bwMode="auto">
          <a:xfrm>
            <a:off x="609600" y="4876800"/>
            <a:ext cx="3657600" cy="36933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chemeClr val="tx2">
                    <a:alpha val="100000"/>
                  </a:schemeClr>
                </a:solidFill>
                <a:latin typeface="Arial"/>
              </a:rPr>
              <a:t>Our first year was profitable</a:t>
            </a:r>
            <a:endParaRPr lang="en-US" dirty="0"/>
          </a:p>
        </p:txBody>
      </p:sp>
      <p:sp>
        <p:nvSpPr>
          <p:cNvPr id="8" name="TextBox 7" descr="ScBd1wjsVvpthto8xpUpC+fZic6w8gSQxiieFurhJUM=-~bcF2ali+0y4ZHGBIMrG4Ww=="/>
          <p:cNvSpPr txBox="1">
            <a:spLocks noChangeArrowheads="1"/>
          </p:cNvSpPr>
          <p:nvPr/>
        </p:nvSpPr>
        <p:spPr bwMode="auto">
          <a:xfrm>
            <a:off x="1981200" y="5334000"/>
            <a:ext cx="4648200" cy="36933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chemeClr val="tx2">
                    <a:alpha val="100000"/>
                  </a:schemeClr>
                </a:solidFill>
                <a:latin typeface="Arial"/>
              </a:rPr>
              <a:t>Our second year was significantly better</a:t>
            </a:r>
            <a:endParaRPr lang="en-US" dirty="0"/>
          </a:p>
        </p:txBody>
      </p:sp>
      <p:graphicFrame>
        <p:nvGraphicFramePr>
          <p:cNvPr id="5" name="Table 4" descr="RbV73ztNMSTng5Tut/PRPymyJPWX5iGDm6KNosjxMeE=-~b1Id7qz1rsN8klbpEhhalA==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46893"/>
              </p:ext>
            </p:extLst>
          </p:nvPr>
        </p:nvGraphicFramePr>
        <p:xfrm>
          <a:off x="533400" y="1752600"/>
          <a:ext cx="815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929"/>
                <a:gridCol w="1650092"/>
                <a:gridCol w="1747158"/>
                <a:gridCol w="18442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r>
                        <a:rPr lang="en-US" baseline="0" dirty="0" smtClean="0"/>
                        <a:t> Games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$75,915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$115,856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$39,941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Role-playing Games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$47,404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$77,038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$29,634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Puzzles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$31,590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$38,540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$6,950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$19,200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$28,200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$9,000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$25,755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$46,065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$20,310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$199,864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$305,699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$105,835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01+3oCgZ1Jd2+EFIlr/y6jdmcnoQGFUUAwGqOrbtLOo=-~rzHxPv/TClDCh02/9v/b1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 descr="oDAGKiKhguKiEW5GS9eGDjsWNuqWz1xlmTIaeUlS5BQ=-~kVgn81gnW1++66ntM8dRyw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 dirty="0"/>
              <a:t>Sales Increase </a:t>
            </a:r>
            <a:r>
              <a:rPr lang="en-US" sz="3600" dirty="0" smtClean="0"/>
              <a:t>by </a:t>
            </a:r>
            <a:r>
              <a:rPr lang="en-US" sz="3600" dirty="0"/>
              <a:t>Category</a:t>
            </a:r>
            <a:endParaRPr lang="en-US" dirty="0"/>
          </a:p>
        </p:txBody>
      </p:sp>
      <p:graphicFrame>
        <p:nvGraphicFramePr>
          <p:cNvPr id="3" name="Table 2" descr="yioJz2CnxlsoEn07OaUsXOIUGaFu2vlFr+0HSWRxQLQ=-~WdRmu1k96OBKr6gcisU+TA==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258981"/>
              </p:ext>
            </p:extLst>
          </p:nvPr>
        </p:nvGraphicFramePr>
        <p:xfrm>
          <a:off x="685800" y="2514600"/>
          <a:ext cx="7620000" cy="135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Board</a:t>
                      </a:r>
                    </a:p>
                    <a:p>
                      <a:pPr algn="ctr"/>
                      <a:r>
                        <a:rPr lang="en-US" sz="1600" dirty="0" smtClean="0"/>
                        <a:t>Games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Role-playing Games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Puzzles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Last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$75,915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$47,404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$31,590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$19,200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$25,755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This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$115,856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$77,038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$38,540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$28,200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$46,065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w88KVRc0Ip5rX0zEUG9S1XesrA0qZQd+4vjBlMYT2Mw=-~p7aMa9ARpICjGAfFNLzDV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 descr="XODenK9QRppyUTFxBrFdEtvq31ccqgkw/JCHFOQDutU=-~vewBShzuGxTOLvk5Za4tug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 dirty="0"/>
              <a:t>Qtr. 1 Sales </a:t>
            </a:r>
            <a:r>
              <a:rPr lang="en-US" sz="3600" dirty="0" smtClean="0"/>
              <a:t>Increase</a:t>
            </a:r>
            <a:endParaRPr lang="en-US" dirty="0"/>
          </a:p>
        </p:txBody>
      </p:sp>
      <p:sp>
        <p:nvSpPr>
          <p:cNvPr id="3" name="Content Placeholder 2" descr="TIX17fj0EKuvKj148a/BFUf2crWOZIC8oQ7dKeUewOA=-~DoOBqPWFtwSjPpu9vf/tNA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lZRwtv2go4HK8vKrt9q+So+YX5CPr691yCJGfyspUkY=-~X+hCnRV+pft01JDiMHPwo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 descr="IaUMCeZZj4A1BY0e1vzXLZYYWOLTmCe8lmc74WT7lIQ=-~FkPOJXh+YGynccIgGkXqNA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What We Provide</a:t>
            </a:r>
          </a:p>
        </p:txBody>
      </p:sp>
      <p:sp>
        <p:nvSpPr>
          <p:cNvPr id="108547" name="Rectangle 3" descr="Vf/YpINYENKoIpizxe3jhYZ016zRV0NM5snN1U2B+Nw=-~K+a6HcbflV2kgBW4GBiJ2w==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Site selection and initial setup consistent with our mission statement</a:t>
            </a:r>
          </a:p>
          <a:p>
            <a:r>
              <a:rPr lang="en-US" dirty="0"/>
              <a:t>Inventory and product selection</a:t>
            </a:r>
          </a:p>
          <a:p>
            <a:r>
              <a:rPr lang="en-US" dirty="0"/>
              <a:t>Detailed marketing program based on:</a:t>
            </a:r>
          </a:p>
          <a:p>
            <a:pPr lvl="1"/>
            <a:r>
              <a:rPr lang="en-US" dirty="0" smtClean="0"/>
              <a:t>Resources </a:t>
            </a:r>
            <a:r>
              <a:rPr lang="en-US" dirty="0"/>
              <a:t>of all types</a:t>
            </a:r>
          </a:p>
          <a:p>
            <a:pPr lvl="1"/>
            <a:r>
              <a:rPr lang="en-US" dirty="0"/>
              <a:t>A variety of </a:t>
            </a:r>
            <a:r>
              <a:rPr lang="en-US" dirty="0" smtClean="0"/>
              <a:t>gaming </a:t>
            </a:r>
            <a:r>
              <a:rPr lang="en-US" dirty="0"/>
              <a:t>events</a:t>
            </a:r>
          </a:p>
          <a:p>
            <a:r>
              <a:rPr lang="en-US" dirty="0"/>
              <a:t>Financial model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Ma0M+pUpOouYnX/ZdipZ9ebvIX/udw4duzod1j9TEqU=-~KwD3N9jQHDGBm+KvJd0YI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 descr="eH4KUsUXRZe6DeTsdvcrSmP5TaoH/IIYQIUR1rwzevM=-~XcilVZg/VjP5E2fEVGc3UQ==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600"/>
              <a:t>The Next Steps</a:t>
            </a:r>
            <a:endParaRPr lang="en-US"/>
          </a:p>
        </p:txBody>
      </p:sp>
      <p:sp>
        <p:nvSpPr>
          <p:cNvPr id="110595" name="Rectangle 3" descr="8x6/OWAkfwzp/LYla/QlV3iXSlkEf0xgm3Hep/dka5s=-~iQ8vc6TKul3Xt88szLE87w==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 dirty="0" smtClean="0"/>
              <a:t>Create detailed </a:t>
            </a:r>
            <a:r>
              <a:rPr lang="en-US" sz="3400" dirty="0"/>
              <a:t>financial proposal including funding requirements to launch franchise campaign</a:t>
            </a:r>
            <a:endParaRPr lang="en-US"/>
          </a:p>
          <a:p>
            <a:r>
              <a:rPr lang="en-US" sz="3400" dirty="0" smtClean="0"/>
              <a:t>Identify </a:t>
            </a:r>
            <a:r>
              <a:rPr lang="en-US" sz="3400" dirty="0"/>
              <a:t>at least two potential franchisees for next year</a:t>
            </a:r>
          </a:p>
          <a:p>
            <a:r>
              <a:rPr lang="en-US" sz="3400" dirty="0" smtClean="0"/>
              <a:t>Expand </a:t>
            </a:r>
            <a:r>
              <a:rPr lang="en-US" sz="3400"/>
              <a:t>to </a:t>
            </a:r>
            <a:r>
              <a:rPr lang="en-US" sz="3400" smtClean="0"/>
              <a:t>ten </a:t>
            </a:r>
            <a:r>
              <a:rPr lang="en-US" sz="3400" dirty="0"/>
              <a:t>additional franchises in second year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xmlns:mc="http://schemas.openxmlformats.org/markup-compatibility/2006" xmlns:a14="http://schemas.microsoft.com/office/drawing/2010/main" val="000000" mc:Ignorable="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xmlns:mc="http://schemas.openxmlformats.org/markup-compatibility/2006" xmlns:a14="http://schemas.microsoft.com/office/drawing/2010/main" val="000000" mc:Ignorable="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xmlns:mc="http://schemas.openxmlformats.org/markup-compatibility/2006" xmlns:a14="http://schemas.microsoft.com/office/drawing/2010/main" val="000000" mc:Ignorable="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8c695792e8534999" /></Relationships>
</file>

<file path=customXML/item.xml><?xml version="1.0" encoding="utf-8"?>
<project>
  <id>Zaoms3uroqSIg3nWFgBa0+YIfCKJim/tRgm/6fJuZYo=-~zMlN+sVIOaVc7q1hLZ/d3w==</id>
</project>
</file>

<file path=customXML/itemProps.xml><?xml version="1.0" encoding="utf-8"?>
<ds:datastoreItem xmlns:ds="http://schemas.openxmlformats.org/officedocument/2006/2/customXml" ds:itemID="{C66AC4F1-97D3-4D10-8D07-51E6CC79AD91}">
  <ds:schemaRefs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226</Words>
  <Application>Microsoft Office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Entertainment Lair A Franchise of the Future</vt:lpstr>
      <vt:lpstr>A Natural Franchise</vt:lpstr>
      <vt:lpstr>Year-to-Year Comparison</vt:lpstr>
      <vt:lpstr>Sales Increase by Category</vt:lpstr>
      <vt:lpstr>Qtr. 1 Sales Increase</vt:lpstr>
      <vt:lpstr>What We Provide</vt:lpstr>
      <vt:lpstr>The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2009-12-18T04:43:25Z</dcterms:created>
  <dcterms:modified xsi:type="dcterms:W3CDTF">2010-01-27T13:25:01Z</dcterms:modified>
</cp:coreProperties>
</file>